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86" r:id="rId4"/>
    <p:sldId id="258" r:id="rId5"/>
    <p:sldId id="279" r:id="rId6"/>
    <p:sldId id="280" r:id="rId7"/>
    <p:sldId id="281" r:id="rId8"/>
    <p:sldId id="283" r:id="rId9"/>
    <p:sldId id="284" r:id="rId10"/>
    <p:sldId id="28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0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9FB77-5A7A-444F-A260-7CAD57E5AA45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99ABA-DAF8-48A6-AE9D-16730BAED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44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727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769759F7-95B6-4590-C94E-D1BA366B7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8269096D-E433-9D9A-CF69-24ACA530B8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80855679-D569-887E-02BA-6C27345175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269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924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DD9C7A96-BEB5-276E-AA78-A865411C8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189E5409-0D8F-BF91-73AF-63700DDEEE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9CB76C25-92CC-58B5-1C37-C53DA31D0A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8012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B6F01324-7BBF-2D93-3B64-035E0C05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7F1E2E03-8C19-86BA-D76D-EE6910FB36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39D16285-3F3F-2C7E-9016-5723DC83C9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1679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F02AEC7E-E6AA-2625-C3AA-97E4B1564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3B2D3C74-B3E2-4879-D641-2F7F0B1863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5BC71664-452C-E2BC-DA47-8F3D4C2292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0899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26121873-3E71-684A-C2CF-C04107B95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2A0C8AD0-2D25-D385-4557-7F8FB40E64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AEDB71A4-BF72-F551-8413-DB608E731C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969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F16C4D6E-204E-088C-8B40-B5175D735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524A9134-2E65-168A-7087-471373EB11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36003E7E-871B-C067-CC9C-EE77472D1E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0118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>
          <a:extLst>
            <a:ext uri="{FF2B5EF4-FFF2-40B4-BE49-F238E27FC236}">
              <a16:creationId xmlns:a16="http://schemas.microsoft.com/office/drawing/2014/main" id="{1001D25E-E2F4-DFED-79BB-1BE77646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d431007ba2_0_215:notes">
            <a:extLst>
              <a:ext uri="{FF2B5EF4-FFF2-40B4-BE49-F238E27FC236}">
                <a16:creationId xmlns:a16="http://schemas.microsoft.com/office/drawing/2014/main" id="{221920EC-7803-9AE5-3CEE-5376F69882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d431007ba2_0_215:notes">
            <a:extLst>
              <a:ext uri="{FF2B5EF4-FFF2-40B4-BE49-F238E27FC236}">
                <a16:creationId xmlns:a16="http://schemas.microsoft.com/office/drawing/2014/main" id="{8DECF7BB-6AFB-5E5F-3DE8-E6E4C33314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9601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84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76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50967" y="1496899"/>
            <a:ext cx="5467200" cy="29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50967" y="4566261"/>
            <a:ext cx="5467200" cy="50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46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825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10631867" y="328227"/>
            <a:ext cx="3328128" cy="2109808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11422767" y="1069533"/>
            <a:ext cx="385600" cy="3444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11709267" y="1867233"/>
            <a:ext cx="286800" cy="3444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8" name="Google Shape;98;p13"/>
          <p:cNvGrpSpPr/>
          <p:nvPr/>
        </p:nvGrpSpPr>
        <p:grpSpPr>
          <a:xfrm>
            <a:off x="11560139" y="5870497"/>
            <a:ext cx="313051" cy="251212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2310804" y="2608289"/>
            <a:ext cx="3012416" cy="2919684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254328" y="4349597"/>
            <a:ext cx="313051" cy="251212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495633" y="3068196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5094661" y="3068196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495633" y="5379104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5094661" y="5379104"/>
            <a:ext cx="30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495633" y="1651635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495633" y="3961852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5094661" y="1651635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5094661" y="3961852"/>
            <a:ext cx="979600" cy="72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495633" y="2516249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5094661" y="2516249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495633" y="48264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5094661" y="48264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857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7422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867800" y="-2348200"/>
            <a:ext cx="6456400" cy="115544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1324820" y="826989"/>
            <a:ext cx="2167744" cy="2035392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33"/>
          <p:cNvSpPr/>
          <p:nvPr/>
        </p:nvSpPr>
        <p:spPr>
          <a:xfrm flipH="1">
            <a:off x="11348107" y="3737453"/>
            <a:ext cx="3012480" cy="2919745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33"/>
          <p:cNvSpPr/>
          <p:nvPr/>
        </p:nvSpPr>
        <p:spPr>
          <a:xfrm flipH="1">
            <a:off x="433627" y="3499333"/>
            <a:ext cx="385600" cy="3444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13" name="Google Shape;413;p33"/>
          <p:cNvGrpSpPr/>
          <p:nvPr/>
        </p:nvGrpSpPr>
        <p:grpSpPr>
          <a:xfrm>
            <a:off x="11348115" y="824630"/>
            <a:ext cx="490575" cy="344404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318793" y="5081267"/>
            <a:ext cx="286800" cy="3444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17" name="Google Shape;417;p33"/>
          <p:cNvGrpSpPr/>
          <p:nvPr/>
        </p:nvGrpSpPr>
        <p:grpSpPr>
          <a:xfrm>
            <a:off x="245930" y="1719078"/>
            <a:ext cx="312261" cy="251212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11684703" y="4356230"/>
            <a:ext cx="313051" cy="251212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92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0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6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6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78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8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1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63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6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FC0FA-2967-4E46-8D14-FB3CC43C86A3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7C36-32A9-4223-8185-8D986745E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09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81549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7"/>
          <p:cNvSpPr txBox="1">
            <a:spLocks noGrp="1"/>
          </p:cNvSpPr>
          <p:nvPr>
            <p:ph type="ctrTitle"/>
          </p:nvPr>
        </p:nvSpPr>
        <p:spPr>
          <a:xfrm>
            <a:off x="950966" y="1496899"/>
            <a:ext cx="5677113" cy="291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3200" dirty="0"/>
              <a:t>Создание интерактивного компонента с динамической сменой состояния и интеграцией сенсоров платформ (например, гироскопа)</a:t>
            </a:r>
          </a:p>
        </p:txBody>
      </p:sp>
      <p:sp>
        <p:nvSpPr>
          <p:cNvPr id="434" name="Google Shape;434;p37"/>
          <p:cNvSpPr txBox="1">
            <a:spLocks noGrp="1"/>
          </p:cNvSpPr>
          <p:nvPr>
            <p:ph type="subTitle" idx="1"/>
          </p:nvPr>
        </p:nvSpPr>
        <p:spPr>
          <a:xfrm>
            <a:off x="950967" y="4566261"/>
            <a:ext cx="5467200" cy="50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/>
              <a:t>Практическая работа 22</a:t>
            </a:r>
            <a:endParaRPr dirty="0"/>
          </a:p>
        </p:txBody>
      </p:sp>
      <p:grpSp>
        <p:nvGrpSpPr>
          <p:cNvPr id="435" name="Google Shape;435;p37"/>
          <p:cNvGrpSpPr/>
          <p:nvPr/>
        </p:nvGrpSpPr>
        <p:grpSpPr>
          <a:xfrm>
            <a:off x="6491849" y="1105440"/>
            <a:ext cx="5064121" cy="4647115"/>
            <a:chOff x="4899397" y="752100"/>
            <a:chExt cx="4028950" cy="3697185"/>
          </a:xfrm>
        </p:grpSpPr>
        <p:sp>
          <p:nvSpPr>
            <p:cNvPr id="436" name="Google Shape;436;p37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37" name="Google Shape;437;p37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8" name="Google Shape;438;p37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37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0" name="Google Shape;440;p37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41" name="Google Shape;441;p37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42" name="Google Shape;442;p37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43" name="Google Shape;443;p37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Google Shape;444;p37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45" name="Google Shape;445;p37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6" name="Google Shape;446;p37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7" name="Google Shape;447;p37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8" name="Google Shape;448;p37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9" name="Google Shape;449;p37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450;p37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51" name="Google Shape;451;p37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52" name="Google Shape;452;p37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37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454;p37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455;p37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456;p37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457;p37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458;p37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9" name="Google Shape;459;p37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37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37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37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37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37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37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66" name="Google Shape;466;p37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7" name="Google Shape;467;p37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8" name="Google Shape;468;p37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9" name="Google Shape;469;p37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0" name="Google Shape;470;p37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471;p37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37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37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37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37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37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37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37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37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0" name="Google Shape;480;p37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1" name="Google Shape;481;p37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2" name="Google Shape;482;p37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3" name="Google Shape;483;p37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4" name="Google Shape;484;p37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5" name="Google Shape;485;p37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6" name="Google Shape;486;p37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7" name="Google Shape;487;p37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8" name="Google Shape;488;p37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9" name="Google Shape;489;p37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0" name="Google Shape;490;p37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1" name="Google Shape;491;p37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2" name="Google Shape;492;p37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3" name="Google Shape;493;p37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4" name="Google Shape;494;p37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5" name="Google Shape;495;p37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6" name="Google Shape;496;p37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37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37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37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500;p37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1" name="Google Shape;501;p37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2" name="Google Shape;502;p37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3" name="Google Shape;503;p37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504;p37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505;p37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37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37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37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37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0" name="Google Shape;510;p37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511;p37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512;p37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37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37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515;p37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37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37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37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37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520;p37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37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37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37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4" name="Google Shape;524;p37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5" name="Google Shape;525;p37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6" name="Google Shape;526;p37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7" name="Google Shape;527;p37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" name="Google Shape;528;p37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" name="Google Shape;529;p37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0" name="Google Shape;530;p37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1" name="Google Shape;531;p37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2" name="Google Shape;532;p37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3" name="Google Shape;533;p37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4" name="Google Shape;534;p37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5" name="Google Shape;535;p37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6" name="Google Shape;536;p37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37" name="Google Shape;537;p37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8" name="Google Shape;538;p37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9" name="Google Shape;539;p37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0" name="Google Shape;540;p37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1" name="Google Shape;541;p37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2" name="Google Shape;542;p37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3" name="Google Shape;543;p37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4" name="Google Shape;544;p37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45" name="Google Shape;545;p37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6" name="Google Shape;546;p37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7" name="Google Shape;547;p37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8" name="Google Shape;548;p37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49" name="Google Shape;549;p37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50" name="Google Shape;550;p37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1" name="Google Shape;551;p37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2" name="Google Shape;552;p37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3" name="Google Shape;553;p37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4" name="Google Shape;554;p37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5" name="Google Shape;555;p37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6" name="Google Shape;556;p37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7" name="Google Shape;557;p37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8" name="Google Shape;558;p37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37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37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37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2" name="Google Shape;562;p37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37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37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37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37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37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37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37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70" name="Google Shape;570;p37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71" name="Google Shape;571;p37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2" name="Google Shape;572;p37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37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37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37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37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37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37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37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37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81" name="Google Shape;581;p37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82" name="Google Shape;582;p37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3" name="Google Shape;583;p37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4" name="Google Shape;584;p37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5" name="Google Shape;585;p37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6" name="Google Shape;586;p37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7" name="Google Shape;587;p37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37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37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37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37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37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37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37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37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37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37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37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grpSp>
              <p:nvGrpSpPr>
                <p:cNvPr id="599" name="Google Shape;599;p37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600" name="Google Shape;600;p37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1" name="Google Shape;601;p37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2" name="Google Shape;602;p37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3" name="Google Shape;603;p37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4" name="Google Shape;604;p37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5" name="Google Shape;605;p37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6" name="Google Shape;606;p37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7" name="Google Shape;607;p37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8" name="Google Shape;608;p37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9" name="Google Shape;609;p37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610" name="Google Shape;610;p37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11" name="Google Shape;611;p37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2" name="Google Shape;612;p37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3" name="Google Shape;613;p37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4" name="Google Shape;614;p37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5" name="Google Shape;615;p37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6" name="Google Shape;616;p37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7" name="Google Shape;617;p37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8" name="Google Shape;618;p37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619;p37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620;p37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1" name="Google Shape;621;p37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2" name="Google Shape;622;p37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3" name="Google Shape;623;p37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4" name="Google Shape;624;p37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5" name="Google Shape;625;p37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p37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p37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p37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629;p37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p37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1" name="Google Shape;631;p37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2" name="Google Shape;632;p37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633;p37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634;p37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37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37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37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p37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37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37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37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642;p37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37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37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37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37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37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8" name="Google Shape;648;p37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649;p37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37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37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37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37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54" name="Google Shape;654;p37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55" name="Google Shape;655;p37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37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657" name="Google Shape;657;p37"/>
          <p:cNvCxnSpPr/>
          <p:nvPr/>
        </p:nvCxnSpPr>
        <p:spPr>
          <a:xfrm>
            <a:off x="1040967" y="4487133"/>
            <a:ext cx="51596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07216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56C67AEE-E52D-BDFB-66B4-9679D6C06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D6E9E2F8-9BDA-4A63-D62A-DDD294EEF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Описание задания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C819512-C220-01CF-F040-54D1DA275EE5}"/>
              </a:ext>
            </a:extLst>
          </p:cNvPr>
          <p:cNvSpPr/>
          <p:nvPr/>
        </p:nvSpPr>
        <p:spPr>
          <a:xfrm>
            <a:off x="727788" y="1437357"/>
            <a:ext cx="105042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/>
              <a:t>В этом задании вы создадите интерактивный компонент </a:t>
            </a:r>
            <a:r>
              <a:rPr lang="ru-RU" sz="2800" b="1" dirty="0" err="1"/>
              <a:t>AnimatedHeaderView</a:t>
            </a:r>
            <a:r>
              <a:rPr lang="ru-RU" sz="2800" dirty="0"/>
              <a:t>, который изменяет свой внешний вид (цвет, текст, направление, анимацию) в зависимости от </a:t>
            </a:r>
            <a:r>
              <a:rPr lang="ru-RU" sz="2800" b="1" dirty="0"/>
              <a:t>сенсорных данных устройства </a:t>
            </a:r>
            <a:r>
              <a:rPr lang="ru-RU" sz="2800" dirty="0"/>
              <a:t>(например, угла наклона устройства или данных с гироскопа). Также компонент будет реагировать на </a:t>
            </a:r>
            <a:r>
              <a:rPr lang="ru-RU" sz="2800" dirty="0" err="1"/>
              <a:t>свайпы</a:t>
            </a:r>
            <a:r>
              <a:rPr lang="ru-RU" sz="2800" dirty="0"/>
              <a:t>: в результате </a:t>
            </a:r>
            <a:r>
              <a:rPr lang="ru-RU" sz="2800" dirty="0" err="1"/>
              <a:t>свайпа</a:t>
            </a:r>
            <a:r>
              <a:rPr lang="ru-RU" sz="2800" dirty="0"/>
              <a:t> или движения будет изменяться текст компонента, цвет фона или даже стиль анимации.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55140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Краткий план задания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7788" y="1437357"/>
            <a:ext cx="105042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Создаем общий компонент </a:t>
            </a:r>
            <a:r>
              <a:rPr lang="ru-RU" sz="2400" dirty="0" err="1"/>
              <a:t>AnimatedHeaderView</a:t>
            </a:r>
            <a:r>
              <a:rPr lang="ru-RU" sz="2400" dirty="0"/>
              <a:t> в общем проекте для базовых событий (например, </a:t>
            </a:r>
            <a:r>
              <a:rPr lang="ru-RU" sz="2400" dirty="0" err="1"/>
              <a:t>свайпы</a:t>
            </a:r>
            <a:r>
              <a:rPr lang="ru-RU" sz="2400" dirty="0"/>
              <a:t>) и свойств (например, текст и фон).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В </a:t>
            </a:r>
            <a:r>
              <a:rPr lang="ru-RU" sz="2400" dirty="0" err="1"/>
              <a:t>Android</a:t>
            </a:r>
            <a:r>
              <a:rPr lang="ru-RU" sz="2400" dirty="0"/>
              <a:t> интегрируем акселерометр через </a:t>
            </a:r>
            <a:r>
              <a:rPr lang="ru-RU" sz="2400" dirty="0" err="1"/>
              <a:t>SensorManager</a:t>
            </a:r>
            <a:r>
              <a:rPr lang="ru-RU" sz="2400" dirty="0"/>
              <a:t> для обработки наклона устройства, добавляем детекцию </a:t>
            </a:r>
            <a:r>
              <a:rPr lang="ru-RU" sz="2400" dirty="0" err="1"/>
              <a:t>свайпов</a:t>
            </a:r>
            <a:r>
              <a:rPr lang="ru-RU" sz="24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В </a:t>
            </a:r>
            <a:r>
              <a:rPr lang="ru-RU" sz="2400" dirty="0" err="1"/>
              <a:t>iOS</a:t>
            </a:r>
            <a:r>
              <a:rPr lang="ru-RU" sz="2400" dirty="0"/>
              <a:t> используем </a:t>
            </a:r>
            <a:r>
              <a:rPr lang="ru-RU" sz="2400" dirty="0" err="1"/>
              <a:t>CMMotionManager</a:t>
            </a:r>
            <a:r>
              <a:rPr lang="ru-RU" sz="2400" dirty="0"/>
              <a:t> для получения данных акселерометра и </a:t>
            </a:r>
            <a:r>
              <a:rPr lang="ru-RU" sz="2400" dirty="0" err="1"/>
              <a:t>UISwipeGestureRecognizer</a:t>
            </a:r>
            <a:r>
              <a:rPr lang="ru-RU" sz="2400" dirty="0"/>
              <a:t> для обработки </a:t>
            </a:r>
            <a:r>
              <a:rPr lang="ru-RU" sz="2400" dirty="0" err="1"/>
              <a:t>свайпов</a:t>
            </a:r>
            <a:r>
              <a:rPr lang="ru-RU" sz="24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В UWP добавляем обработку </a:t>
            </a:r>
            <a:r>
              <a:rPr lang="ru-RU" sz="2400" dirty="0" err="1"/>
              <a:t>свайпов</a:t>
            </a:r>
            <a:r>
              <a:rPr lang="ru-RU" sz="2400" dirty="0"/>
              <a:t> через </a:t>
            </a:r>
            <a:r>
              <a:rPr lang="ru-RU" sz="2400" dirty="0" err="1"/>
              <a:t>PointerPressed</a:t>
            </a:r>
            <a:r>
              <a:rPr lang="ru-RU" sz="2400" dirty="0"/>
              <a:t> и анимацию изменения текста.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Подключаем компонент в проекте, проверяем взаимодействие </a:t>
            </a:r>
            <a:r>
              <a:rPr lang="ru-RU" sz="2400" dirty="0" err="1"/>
              <a:t>свайпов</a:t>
            </a:r>
            <a:r>
              <a:rPr lang="ru-RU" sz="2400" dirty="0"/>
              <a:t>, отображение текста и реакцию на наклон.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3882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4AE688E0-433E-FD7A-C63E-72BEEECD5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E34E6F5-B095-F017-0C48-335EB80C8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Интеграция сенсоров (акселерометр/гироскоп)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77CF14F-F536-3B66-0F31-B2D13119960B}"/>
              </a:ext>
            </a:extLst>
          </p:cNvPr>
          <p:cNvSpPr/>
          <p:nvPr/>
        </p:nvSpPr>
        <p:spPr>
          <a:xfrm>
            <a:off x="727788" y="1437357"/>
            <a:ext cx="105042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Android</a:t>
            </a:r>
            <a:r>
              <a:rPr lang="ru-RU" sz="2800" b="1" dirty="0"/>
              <a:t>: Для обработки данных от сенсоров используйте </a:t>
            </a:r>
            <a:r>
              <a:rPr lang="ru-RU" sz="2800" b="1" dirty="0" err="1"/>
              <a:t>SensorManager</a:t>
            </a:r>
            <a:r>
              <a:rPr lang="ru-RU" sz="2800" b="1" dirty="0"/>
              <a:t> и подключите акселерометр:</a:t>
            </a:r>
          </a:p>
          <a:p>
            <a:r>
              <a:rPr lang="en-US" sz="2800" dirty="0" err="1"/>
              <a:t>SensorManager</a:t>
            </a:r>
            <a:r>
              <a:rPr lang="ru-RU" sz="2800" dirty="0"/>
              <a:t> </a:t>
            </a:r>
            <a:r>
              <a:rPr lang="en-US" sz="2800" dirty="0" err="1"/>
              <a:t>sensorManager</a:t>
            </a:r>
            <a:r>
              <a:rPr lang="en-US" sz="2800" dirty="0"/>
              <a:t> =</a:t>
            </a:r>
            <a:r>
              <a:rPr lang="ru-RU" sz="2800" dirty="0"/>
              <a:t> </a:t>
            </a:r>
            <a:r>
              <a:rPr lang="en-US" sz="2800" dirty="0"/>
              <a:t>(</a:t>
            </a:r>
            <a:r>
              <a:rPr lang="en-US" sz="2800" dirty="0" err="1"/>
              <a:t>SensorManager</a:t>
            </a:r>
            <a:r>
              <a:rPr lang="en-US" sz="2800" dirty="0"/>
              <a:t>)</a:t>
            </a:r>
            <a:r>
              <a:rPr lang="en-US" sz="2800" dirty="0" err="1"/>
              <a:t>Context.GetSystemService</a:t>
            </a:r>
            <a:r>
              <a:rPr lang="en-US" sz="2800" dirty="0"/>
              <a:t>(</a:t>
            </a:r>
            <a:r>
              <a:rPr lang="en-US" sz="2800" dirty="0" err="1"/>
              <a:t>Context.SensorService</a:t>
            </a:r>
            <a:r>
              <a:rPr lang="en-US" sz="2800" dirty="0"/>
              <a:t>);</a:t>
            </a:r>
          </a:p>
          <a:p>
            <a:r>
              <a:rPr lang="en-US" sz="2800" dirty="0"/>
              <a:t>Sensor accelerometer = </a:t>
            </a:r>
            <a:r>
              <a:rPr lang="en-US" sz="2800" dirty="0" err="1"/>
              <a:t>sensorManager.GetDefaultSensor</a:t>
            </a:r>
            <a:r>
              <a:rPr lang="en-US" sz="2800" dirty="0"/>
              <a:t>(</a:t>
            </a:r>
            <a:r>
              <a:rPr lang="en-US" sz="2800" dirty="0" err="1"/>
              <a:t>SensorType.Accelerometer</a:t>
            </a:r>
            <a:r>
              <a:rPr lang="en-US" sz="2800" dirty="0"/>
              <a:t>);</a:t>
            </a:r>
          </a:p>
          <a:p>
            <a:r>
              <a:rPr lang="en-US" sz="2800" dirty="0" err="1"/>
              <a:t>sensorManager.RegisterListener</a:t>
            </a:r>
            <a:r>
              <a:rPr lang="en-US" sz="2800" dirty="0"/>
              <a:t>(this, accelerometer, </a:t>
            </a:r>
            <a:r>
              <a:rPr lang="en-US" sz="2800" dirty="0" err="1"/>
              <a:t>SensorDelay.Ui</a:t>
            </a:r>
            <a:r>
              <a:rPr lang="en-US" sz="2800" dirty="0"/>
              <a:t>);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2284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1AD66D14-E8AF-49F0-6E9E-6FE8C8604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0F97825-31F5-5AEA-9A34-BB4C11F1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Интеграция сенсоров (акселерометр/гироскоп)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D9D6333-7CBC-B1D2-00EC-658780D7DB95}"/>
              </a:ext>
            </a:extLst>
          </p:cNvPr>
          <p:cNvSpPr/>
          <p:nvPr/>
        </p:nvSpPr>
        <p:spPr>
          <a:xfrm>
            <a:off x="727788" y="1437357"/>
            <a:ext cx="105042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iOS</a:t>
            </a:r>
            <a:r>
              <a:rPr lang="ru-RU" sz="3200" b="1" dirty="0"/>
              <a:t>: Используйте </a:t>
            </a:r>
            <a:r>
              <a:rPr lang="ru-RU" sz="3200" b="1" dirty="0" err="1"/>
              <a:t>CoreMotion.CMMotionManager</a:t>
            </a:r>
            <a:r>
              <a:rPr lang="ru-RU" sz="3200" b="1" dirty="0"/>
              <a:t> для работы с акселерометром:</a:t>
            </a:r>
          </a:p>
          <a:p>
            <a:r>
              <a:rPr lang="en-US" sz="3200" dirty="0" err="1"/>
              <a:t>CMMotionManager</a:t>
            </a:r>
            <a:r>
              <a:rPr lang="en-US" sz="3200" dirty="0"/>
              <a:t> </a:t>
            </a:r>
            <a:r>
              <a:rPr lang="en-US" sz="3200" dirty="0" err="1"/>
              <a:t>motionManager</a:t>
            </a:r>
            <a:r>
              <a:rPr lang="en-US" sz="3200" dirty="0"/>
              <a:t> = new </a:t>
            </a:r>
            <a:r>
              <a:rPr lang="en-US" sz="3200" dirty="0" err="1"/>
              <a:t>CMMotionManager</a:t>
            </a:r>
            <a:r>
              <a:rPr lang="en-US" sz="3200" dirty="0"/>
              <a:t>();</a:t>
            </a:r>
          </a:p>
          <a:p>
            <a:r>
              <a:rPr lang="en-US" sz="3200" dirty="0" err="1"/>
              <a:t>motionManager.StartAccelerometerUpdates</a:t>
            </a:r>
            <a:r>
              <a:rPr lang="en-US" sz="3200" dirty="0"/>
              <a:t>();</a:t>
            </a:r>
          </a:p>
          <a:p>
            <a:r>
              <a:rPr lang="en-US" sz="3200" dirty="0"/>
              <a:t>var data = </a:t>
            </a:r>
            <a:r>
              <a:rPr lang="en-US" sz="3200" dirty="0" err="1"/>
              <a:t>motionManager.AccelerometerData.Acceleration</a:t>
            </a:r>
            <a:r>
              <a:rPr lang="en-US" sz="3200" dirty="0"/>
              <a:t>;</a:t>
            </a:r>
          </a:p>
          <a:p>
            <a:endParaRPr lang="ru-RU" sz="3200" b="1" dirty="0" err="1"/>
          </a:p>
        </p:txBody>
      </p:sp>
    </p:spTree>
    <p:extLst>
      <p:ext uri="{BB962C8B-B14F-4D97-AF65-F5344CB8AC3E}">
        <p14:creationId xmlns:p14="http://schemas.microsoft.com/office/powerpoint/2010/main" val="211978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6148A4D8-BAE5-E64C-65F6-46B23A745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DAB5B5DF-9803-381E-1245-137B0515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Интеграция сенсоров (акселерометр/гироскоп)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8EF27D-9508-9B13-5D64-FA7E40144941}"/>
              </a:ext>
            </a:extLst>
          </p:cNvPr>
          <p:cNvSpPr/>
          <p:nvPr/>
        </p:nvSpPr>
        <p:spPr>
          <a:xfrm>
            <a:off x="727788" y="1437357"/>
            <a:ext cx="105042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iOS</a:t>
            </a:r>
            <a:r>
              <a:rPr lang="ru-RU" sz="3200" b="1" dirty="0"/>
              <a:t>: Используйте </a:t>
            </a:r>
            <a:r>
              <a:rPr lang="ru-RU" sz="3200" b="1" dirty="0" err="1"/>
              <a:t>CoreMotion.CMMotionManager</a:t>
            </a:r>
            <a:r>
              <a:rPr lang="ru-RU" sz="3200" b="1" dirty="0"/>
              <a:t> для работы с акселерометром:</a:t>
            </a:r>
          </a:p>
          <a:p>
            <a:r>
              <a:rPr lang="en-US" sz="3200" dirty="0" err="1"/>
              <a:t>CMMotionManager</a:t>
            </a:r>
            <a:r>
              <a:rPr lang="en-US" sz="3200" dirty="0"/>
              <a:t> </a:t>
            </a:r>
            <a:r>
              <a:rPr lang="en-US" sz="3200" dirty="0" err="1"/>
              <a:t>motionManager</a:t>
            </a:r>
            <a:r>
              <a:rPr lang="en-US" sz="3200" dirty="0"/>
              <a:t> = new </a:t>
            </a:r>
            <a:r>
              <a:rPr lang="en-US" sz="3200" dirty="0" err="1"/>
              <a:t>CMMotionManager</a:t>
            </a:r>
            <a:r>
              <a:rPr lang="en-US" sz="3200" dirty="0"/>
              <a:t>();</a:t>
            </a:r>
          </a:p>
          <a:p>
            <a:r>
              <a:rPr lang="en-US" sz="3200" dirty="0" err="1"/>
              <a:t>motionManager.StartAccelerometerUpdates</a:t>
            </a:r>
            <a:r>
              <a:rPr lang="en-US" sz="3200" dirty="0"/>
              <a:t>();</a:t>
            </a:r>
          </a:p>
          <a:p>
            <a:r>
              <a:rPr lang="en-US" sz="3200" dirty="0"/>
              <a:t>var data = </a:t>
            </a:r>
            <a:r>
              <a:rPr lang="en-US" sz="3200" dirty="0" err="1"/>
              <a:t>motionManager.AccelerometerData.Acceleration</a:t>
            </a:r>
            <a:r>
              <a:rPr lang="en-US" sz="3200" dirty="0"/>
              <a:t>;</a:t>
            </a:r>
            <a:endParaRPr lang="ru-RU" sz="3200" dirty="0"/>
          </a:p>
          <a:p>
            <a:r>
              <a:rPr lang="ru-RU" sz="3200" dirty="0"/>
              <a:t>Данные акселерометра обновляются через таймер </a:t>
            </a:r>
            <a:r>
              <a:rPr lang="ru-RU" sz="3200" i="1" dirty="0"/>
              <a:t>(</a:t>
            </a:r>
            <a:r>
              <a:rPr lang="ru-RU" sz="3200" i="1" dirty="0" err="1"/>
              <a:t>Device.StartTimer</a:t>
            </a:r>
            <a:r>
              <a:rPr lang="ru-RU" sz="3200" i="1" dirty="0"/>
              <a:t>).</a:t>
            </a:r>
            <a:endParaRPr lang="en-US" sz="3200" i="1" dirty="0"/>
          </a:p>
          <a:p>
            <a:endParaRPr lang="ru-RU" sz="3200" b="1" dirty="0" err="1"/>
          </a:p>
        </p:txBody>
      </p:sp>
    </p:spTree>
    <p:extLst>
      <p:ext uri="{BB962C8B-B14F-4D97-AF65-F5344CB8AC3E}">
        <p14:creationId xmlns:p14="http://schemas.microsoft.com/office/powerpoint/2010/main" val="3540085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34468DC6-9A36-6FF5-CDC0-3C6172AFB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E41380C7-0A12-FF8D-C498-B0E720F5D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Реализация </a:t>
            </a:r>
            <a:r>
              <a:rPr lang="ru-RU" sz="3200" dirty="0" err="1"/>
              <a:t>свайпов</a:t>
            </a:r>
            <a:endParaRPr lang="ru-RU" sz="3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0F7C839-1DCF-269C-EFD3-499B494BA53B}"/>
              </a:ext>
            </a:extLst>
          </p:cNvPr>
          <p:cNvSpPr/>
          <p:nvPr/>
        </p:nvSpPr>
        <p:spPr>
          <a:xfrm>
            <a:off x="727788" y="1437357"/>
            <a:ext cx="1050421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err="1"/>
              <a:t>Android</a:t>
            </a:r>
            <a:r>
              <a:rPr lang="ru-RU" sz="2600" b="1" dirty="0"/>
              <a:t>: Для обработки </a:t>
            </a:r>
            <a:r>
              <a:rPr lang="ru-RU" sz="2600" b="1" dirty="0" err="1"/>
              <a:t>свайпов</a:t>
            </a:r>
            <a:r>
              <a:rPr lang="ru-RU" sz="2600" b="1" dirty="0"/>
              <a:t> используйте </a:t>
            </a:r>
            <a:r>
              <a:rPr lang="ru-RU" sz="2600" b="1" dirty="0" err="1"/>
              <a:t>TouchEvent</a:t>
            </a:r>
            <a:r>
              <a:rPr lang="ru-RU" sz="2600" b="1" dirty="0"/>
              <a:t> и определите направление жеста. Пример обработки </a:t>
            </a:r>
            <a:r>
              <a:rPr lang="ru-RU" sz="2600" b="1" dirty="0" err="1"/>
              <a:t>свайпа</a:t>
            </a:r>
            <a:r>
              <a:rPr lang="ru-RU" sz="2600" b="1" dirty="0"/>
              <a:t>:</a:t>
            </a:r>
          </a:p>
          <a:p>
            <a:r>
              <a:rPr lang="en-US" sz="2600" i="1" dirty="0"/>
              <a:t>if (</a:t>
            </a:r>
            <a:r>
              <a:rPr lang="en-US" sz="2600" i="1" dirty="0" err="1"/>
              <a:t>e.Action</a:t>
            </a:r>
            <a:r>
              <a:rPr lang="en-US" sz="2600" i="1" dirty="0"/>
              <a:t> == </a:t>
            </a:r>
            <a:r>
              <a:rPr lang="en-US" sz="2600" i="1" dirty="0" err="1"/>
              <a:t>MotionEventActions.Up</a:t>
            </a:r>
            <a:r>
              <a:rPr lang="en-US" sz="2600" i="1" dirty="0"/>
              <a:t>) { /* </a:t>
            </a:r>
            <a:r>
              <a:rPr lang="ru-RU" sz="2600" i="1" dirty="0" err="1"/>
              <a:t>Свайп</a:t>
            </a:r>
            <a:r>
              <a:rPr lang="ru-RU" sz="2600" i="1" dirty="0"/>
              <a:t> вверх */ }</a:t>
            </a:r>
          </a:p>
          <a:p>
            <a:r>
              <a:rPr lang="en-US" sz="2600" i="1" dirty="0"/>
              <a:t>else if (</a:t>
            </a:r>
            <a:r>
              <a:rPr lang="en-US" sz="2600" i="1" dirty="0" err="1"/>
              <a:t>e.Action</a:t>
            </a:r>
            <a:r>
              <a:rPr lang="en-US" sz="2600" i="1" dirty="0"/>
              <a:t> == </a:t>
            </a:r>
            <a:r>
              <a:rPr lang="en-US" sz="2600" i="1" dirty="0" err="1"/>
              <a:t>MotionEventActions.Down</a:t>
            </a:r>
            <a:r>
              <a:rPr lang="en-US" sz="2600" i="1" dirty="0"/>
              <a:t>) { /* </a:t>
            </a:r>
            <a:r>
              <a:rPr lang="ru-RU" sz="2600" i="1" dirty="0" err="1"/>
              <a:t>Свайп</a:t>
            </a:r>
            <a:r>
              <a:rPr lang="ru-RU" sz="2600" i="1" dirty="0"/>
              <a:t> вниз */ }</a:t>
            </a:r>
          </a:p>
          <a:p>
            <a:r>
              <a:rPr lang="en-US" sz="2600" b="1" dirty="0"/>
              <a:t>iOS: </a:t>
            </a:r>
            <a:r>
              <a:rPr lang="ru-RU" sz="2600" b="1" dirty="0"/>
              <a:t>Реализуйте </a:t>
            </a:r>
            <a:r>
              <a:rPr lang="ru-RU" sz="2600" b="1" dirty="0" err="1"/>
              <a:t>свайпы</a:t>
            </a:r>
            <a:r>
              <a:rPr lang="ru-RU" sz="2600" b="1" dirty="0"/>
              <a:t> с помощью </a:t>
            </a:r>
            <a:r>
              <a:rPr lang="en-US" sz="2600" b="1" dirty="0" err="1"/>
              <a:t>UISwipeGestureRecognizer</a:t>
            </a:r>
            <a:r>
              <a:rPr lang="en-US" sz="2600" b="1" dirty="0"/>
              <a:t>. </a:t>
            </a:r>
            <a:r>
              <a:rPr lang="ru-RU" sz="2600" b="1" dirty="0"/>
              <a:t>Пример:</a:t>
            </a:r>
          </a:p>
          <a:p>
            <a:r>
              <a:rPr lang="en-US" sz="2600" i="1" dirty="0" err="1"/>
              <a:t>UISwipeGestureRecognizer</a:t>
            </a:r>
            <a:r>
              <a:rPr lang="en-US" sz="2600" i="1" dirty="0"/>
              <a:t> </a:t>
            </a:r>
            <a:r>
              <a:rPr lang="en-US" sz="2600" i="1" dirty="0" err="1"/>
              <a:t>swipeUp</a:t>
            </a:r>
            <a:r>
              <a:rPr lang="en-US" sz="2600" i="1" dirty="0"/>
              <a:t> = new </a:t>
            </a:r>
            <a:r>
              <a:rPr lang="en-US" sz="2600" i="1" dirty="0" err="1"/>
              <a:t>UISwipeGestureRecognizer</a:t>
            </a:r>
            <a:r>
              <a:rPr lang="en-US" sz="2600" i="1" dirty="0"/>
              <a:t>(() =&gt; { /* </a:t>
            </a:r>
            <a:r>
              <a:rPr lang="ru-RU" sz="2600" i="1" dirty="0"/>
              <a:t>Код реакции */ })</a:t>
            </a:r>
          </a:p>
          <a:p>
            <a:r>
              <a:rPr lang="ru-RU" sz="2600" i="1" dirty="0"/>
              <a:t>{ </a:t>
            </a:r>
            <a:r>
              <a:rPr lang="en-US" sz="2600" i="1" dirty="0"/>
              <a:t>Direction = </a:t>
            </a:r>
            <a:r>
              <a:rPr lang="en-US" sz="2600" i="1" dirty="0" err="1"/>
              <a:t>UISwipeGestureRecognizerDirection.Up</a:t>
            </a:r>
            <a:r>
              <a:rPr lang="en-US" sz="2600" i="1" dirty="0"/>
              <a:t> };</a:t>
            </a:r>
          </a:p>
          <a:p>
            <a:r>
              <a:rPr lang="en-US" sz="2600" i="1" dirty="0" err="1"/>
              <a:t>label.AddGestureRecognizer</a:t>
            </a:r>
            <a:r>
              <a:rPr lang="en-US" sz="2600" i="1" dirty="0"/>
              <a:t>(</a:t>
            </a:r>
            <a:r>
              <a:rPr lang="en-US" sz="2600" i="1" dirty="0" err="1"/>
              <a:t>swipeUp</a:t>
            </a:r>
            <a:r>
              <a:rPr lang="en-US" sz="2600" i="1" dirty="0"/>
              <a:t>);</a:t>
            </a:r>
          </a:p>
          <a:p>
            <a:endParaRPr lang="ru-RU" sz="2600" b="1" dirty="0" err="1"/>
          </a:p>
        </p:txBody>
      </p:sp>
    </p:spTree>
    <p:extLst>
      <p:ext uri="{BB962C8B-B14F-4D97-AF65-F5344CB8AC3E}">
        <p14:creationId xmlns:p14="http://schemas.microsoft.com/office/powerpoint/2010/main" val="3861570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FB286BAA-DBC4-019F-55BB-6C21978A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212BBC24-D7F4-BF5E-C67A-D020D27F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Анимация в </a:t>
            </a:r>
            <a:r>
              <a:rPr lang="en-US" sz="3200" dirty="0"/>
              <a:t>Xamarin Forms</a:t>
            </a:r>
            <a:endParaRPr lang="ru-RU" sz="3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922BB78-3D5B-37E6-E3C9-07E6F643C1F4}"/>
              </a:ext>
            </a:extLst>
          </p:cNvPr>
          <p:cNvSpPr/>
          <p:nvPr/>
        </p:nvSpPr>
        <p:spPr>
          <a:xfrm>
            <a:off x="727788" y="1437357"/>
            <a:ext cx="105042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Android</a:t>
            </a:r>
            <a:r>
              <a:rPr lang="ru-RU" sz="3200" b="1" dirty="0"/>
              <a:t>: Для анимации используйте методы </a:t>
            </a:r>
            <a:r>
              <a:rPr lang="ru-RU" sz="3200" b="1" dirty="0" err="1"/>
              <a:t>TextView.Animate</a:t>
            </a:r>
            <a:r>
              <a:rPr lang="ru-RU" sz="3200" b="1" dirty="0"/>
              <a:t>(). Пример появления текста:</a:t>
            </a:r>
          </a:p>
          <a:p>
            <a:r>
              <a:rPr lang="en-US" sz="3200" i="1" dirty="0" err="1"/>
              <a:t>textView.Alpha</a:t>
            </a:r>
            <a:r>
              <a:rPr lang="en-US" sz="3200" i="1" dirty="0"/>
              <a:t> = 0f;</a:t>
            </a:r>
          </a:p>
          <a:p>
            <a:r>
              <a:rPr lang="en-US" sz="3200" i="1" dirty="0" err="1"/>
              <a:t>textView.Animate</a:t>
            </a:r>
            <a:r>
              <a:rPr lang="en-US" sz="3200" i="1" dirty="0"/>
              <a:t>().Alpha(1f).</a:t>
            </a:r>
            <a:r>
              <a:rPr lang="en-US" sz="3200" i="1" dirty="0" err="1"/>
              <a:t>SetDuration</a:t>
            </a:r>
            <a:r>
              <a:rPr lang="en-US" sz="3200" i="1" dirty="0"/>
              <a:t>(1000).Start();</a:t>
            </a:r>
          </a:p>
          <a:p>
            <a:r>
              <a:rPr lang="ru-RU" sz="3200" b="1" dirty="0" err="1"/>
              <a:t>iOS</a:t>
            </a:r>
            <a:r>
              <a:rPr lang="ru-RU" sz="3200" b="1" dirty="0"/>
              <a:t>: Выполните анимацию с помощью методов </a:t>
            </a:r>
            <a:r>
              <a:rPr lang="ru-RU" sz="3200" b="1" dirty="0" err="1"/>
              <a:t>UIView.Animate</a:t>
            </a:r>
            <a:r>
              <a:rPr lang="ru-RU" sz="3200" b="1" dirty="0"/>
              <a:t>. Пример плавного появления:</a:t>
            </a:r>
          </a:p>
          <a:p>
            <a:r>
              <a:rPr lang="en-US" sz="3200" i="1" dirty="0" err="1"/>
              <a:t>UIView.Animate</a:t>
            </a:r>
            <a:r>
              <a:rPr lang="en-US" sz="3200" i="1" dirty="0"/>
              <a:t>(1.0, () =&gt; { </a:t>
            </a:r>
            <a:r>
              <a:rPr lang="en-US" sz="3200" i="1" dirty="0" err="1"/>
              <a:t>label.Alpha</a:t>
            </a:r>
            <a:r>
              <a:rPr lang="en-US" sz="3200" i="1" dirty="0"/>
              <a:t> = 1; });</a:t>
            </a:r>
          </a:p>
          <a:p>
            <a:endParaRPr lang="ru-RU" sz="3200" b="1" dirty="0"/>
          </a:p>
          <a:p>
            <a:endParaRPr lang="ru-RU" sz="3200" b="1" dirty="0" err="1"/>
          </a:p>
        </p:txBody>
      </p:sp>
    </p:spTree>
    <p:extLst>
      <p:ext uri="{BB962C8B-B14F-4D97-AF65-F5344CB8AC3E}">
        <p14:creationId xmlns:p14="http://schemas.microsoft.com/office/powerpoint/2010/main" val="701680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>
          <a:extLst>
            <a:ext uri="{FF2B5EF4-FFF2-40B4-BE49-F238E27FC236}">
              <a16:creationId xmlns:a16="http://schemas.microsoft.com/office/drawing/2014/main" id="{1C1332F6-8059-EB19-69E1-DF90BAFF0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A29B409C-401E-1FB3-D5B3-8CED726DE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Примечание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054BC6F-BBCF-C917-6F16-9C7156B14C12}"/>
              </a:ext>
            </a:extLst>
          </p:cNvPr>
          <p:cNvSpPr/>
          <p:nvPr/>
        </p:nvSpPr>
        <p:spPr>
          <a:xfrm>
            <a:off x="727788" y="1437357"/>
            <a:ext cx="105042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/>
              <a:t>Гироскоп и акселерометр </a:t>
            </a:r>
            <a:r>
              <a:rPr lang="ru-RU" sz="2600" dirty="0"/>
              <a:t>— это два сенсора, которые позволяют смартфону лучше понимать свое положение и движение в пространстве.</a:t>
            </a:r>
          </a:p>
          <a:p>
            <a:pPr algn="just"/>
            <a:r>
              <a:rPr lang="ru-RU" sz="2600" b="1" dirty="0" err="1"/>
              <a:t>CoreMotion</a:t>
            </a:r>
            <a:r>
              <a:rPr lang="ru-RU" sz="2600" dirty="0"/>
              <a:t> — это фреймворк Apple, который передает информацию о движении и окружающей среде от бортовых датчиков устройства</a:t>
            </a:r>
            <a:endParaRPr lang="en-US" sz="2600" dirty="0"/>
          </a:p>
          <a:p>
            <a:pPr algn="just"/>
            <a:r>
              <a:rPr lang="en-US" sz="2600" dirty="0"/>
              <a:t>https://developer.apple.com/documentation/coremotion</a:t>
            </a:r>
          </a:p>
          <a:p>
            <a:pPr algn="just"/>
            <a:r>
              <a:rPr lang="ru-RU" sz="2600" b="1" dirty="0" err="1"/>
              <a:t>SensorManager</a:t>
            </a:r>
            <a:r>
              <a:rPr lang="ru-RU" sz="2600" dirty="0"/>
              <a:t> позволяет получить доступ к оборудованию </a:t>
            </a:r>
            <a:r>
              <a:rPr lang="ru-RU" sz="2600" dirty="0" err="1"/>
              <a:t>android.hardware</a:t>
            </a:r>
            <a:r>
              <a:rPr lang="ru-RU" sz="2600" dirty="0"/>
              <a:t> устройства</a:t>
            </a:r>
            <a:endParaRPr lang="en-US" sz="2600" dirty="0"/>
          </a:p>
          <a:p>
            <a:pPr algn="just"/>
            <a:r>
              <a:rPr lang="en-US" sz="2600" dirty="0"/>
              <a:t>https://developer.android.com/reference/android/hardware/SensorManager</a:t>
            </a:r>
            <a:endParaRPr lang="ru-RU" sz="2600" dirty="0"/>
          </a:p>
          <a:p>
            <a:pPr algn="just"/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7165491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541</Words>
  <Application>Microsoft Office PowerPoint</Application>
  <PresentationFormat>Широкоэкранный</PresentationFormat>
  <Paragraphs>46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Anaheim</vt:lpstr>
      <vt:lpstr>Arial</vt:lpstr>
      <vt:lpstr>Bebas Neue</vt:lpstr>
      <vt:lpstr>Calibri</vt:lpstr>
      <vt:lpstr>Calibri Light</vt:lpstr>
      <vt:lpstr>Lato</vt:lpstr>
      <vt:lpstr>Poppins</vt:lpstr>
      <vt:lpstr>Тема Office</vt:lpstr>
      <vt:lpstr>Brackets Lesson for Coding and Programming by Slidesgo</vt:lpstr>
      <vt:lpstr>Создание интерактивного компонента с динамической сменой состояния и интеграцией сенсоров платформ (например, гироскопа)</vt:lpstr>
      <vt:lpstr>Описание задания</vt:lpstr>
      <vt:lpstr>Краткий план задания</vt:lpstr>
      <vt:lpstr>Интеграция сенсоров (акселерометр/гироскоп)</vt:lpstr>
      <vt:lpstr>Интеграция сенсоров (акселерометр/гироскоп)</vt:lpstr>
      <vt:lpstr>Интеграция сенсоров (акселерометр/гироскоп)</vt:lpstr>
      <vt:lpstr>Реализация свайпов</vt:lpstr>
      <vt:lpstr>Анимация в Xamarin Forms</vt:lpstr>
      <vt:lpstr>Примечание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Brackets Lesson for Coding and Programming</dc:title>
  <dc:creator>Учетная запись Майкрософт</dc:creator>
  <cp:lastModifiedBy>User</cp:lastModifiedBy>
  <cp:revision>31</cp:revision>
  <dcterms:created xsi:type="dcterms:W3CDTF">2024-09-13T19:58:29Z</dcterms:created>
  <dcterms:modified xsi:type="dcterms:W3CDTF">2025-03-14T07:04:23Z</dcterms:modified>
</cp:coreProperties>
</file>